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9"/>
    <p:restoredTop sz="93556"/>
  </p:normalViewPr>
  <p:slideViewPr>
    <p:cSldViewPr snapToGrid="0" snapToObjects="1">
      <p:cViewPr varScale="1">
        <p:scale>
          <a:sx n="65" d="100"/>
          <a:sy n="65" d="100"/>
        </p:scale>
        <p:origin x="9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7/7/19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Al Nile" charset="-78"/>
                <a:ea typeface="Al Nile" charset="-78"/>
                <a:cs typeface="Al Nile" charset="-78"/>
              </a:rPr>
              <a:t>Pump it Up: Data Mining the Water </a:t>
            </a:r>
            <a:r>
              <a:rPr lang="en-US" b="1" dirty="0" smtClean="0">
                <a:latin typeface="Al Nile" charset="-78"/>
                <a:ea typeface="Al Nile" charset="-78"/>
                <a:cs typeface="Al Nile" charset="-78"/>
              </a:rPr>
              <a:t>Table</a:t>
            </a:r>
            <a:endParaRPr lang="en-US" b="1" dirty="0">
              <a:latin typeface="Al Nile" charset="-78"/>
              <a:ea typeface="Al Nile" charset="-78"/>
              <a:cs typeface="Al Nile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500" dirty="0" smtClean="0"/>
              <a:t>For : Axiata Analytics</a:t>
            </a:r>
          </a:p>
          <a:p>
            <a:r>
              <a:rPr lang="en-US" sz="1500" dirty="0" smtClean="0"/>
              <a:t>By : </a:t>
            </a:r>
            <a:r>
              <a:rPr lang="en-US" sz="1500" dirty="0" err="1" smtClean="0"/>
              <a:t>Osafa</a:t>
            </a:r>
            <a:r>
              <a:rPr lang="en-US" sz="1500" dirty="0" smtClean="0"/>
              <a:t> Karim 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1423318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Number of observations to analyze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cs-CZ" dirty="0" smtClean="0"/>
              <a:t>59400</a:t>
            </a:r>
          </a:p>
          <a:p>
            <a:r>
              <a:rPr lang="cs-CZ" dirty="0" smtClean="0"/>
              <a:t>7 </a:t>
            </a:r>
            <a:r>
              <a:rPr lang="cs-CZ" dirty="0" err="1" smtClean="0"/>
              <a:t>features</a:t>
            </a:r>
            <a:r>
              <a:rPr lang="cs-CZ" dirty="0" smtClean="0"/>
              <a:t> </a:t>
            </a:r>
            <a:r>
              <a:rPr lang="cs-CZ" dirty="0" err="1" smtClean="0"/>
              <a:t>have</a:t>
            </a:r>
            <a:r>
              <a:rPr lang="cs-CZ" dirty="0" smtClean="0"/>
              <a:t> </a:t>
            </a:r>
            <a:r>
              <a:rPr lang="cs-CZ" dirty="0" err="1" smtClean="0"/>
              <a:t>missing</a:t>
            </a:r>
            <a:r>
              <a:rPr lang="cs-CZ" dirty="0" smtClean="0"/>
              <a:t> </a:t>
            </a:r>
            <a:r>
              <a:rPr lang="cs-CZ" dirty="0" err="1" smtClean="0"/>
              <a:t>values</a:t>
            </a:r>
            <a:endParaRPr lang="cs-CZ" dirty="0" smtClean="0"/>
          </a:p>
          <a:p>
            <a:r>
              <a:rPr lang="cs-CZ" dirty="0" smtClean="0"/>
              <a:t>4 </a:t>
            </a:r>
            <a:r>
              <a:rPr lang="cs-CZ" dirty="0" err="1" smtClean="0"/>
              <a:t>different</a:t>
            </a:r>
            <a:r>
              <a:rPr lang="cs-CZ" dirty="0" smtClean="0"/>
              <a:t> </a:t>
            </a:r>
            <a:r>
              <a:rPr lang="cs-CZ" dirty="0" err="1" smtClean="0"/>
              <a:t>datatypes</a:t>
            </a:r>
            <a:r>
              <a:rPr lang="cs-CZ" dirty="0" smtClean="0"/>
              <a:t> are </a:t>
            </a:r>
            <a:r>
              <a:rPr lang="cs-CZ" dirty="0" err="1" smtClean="0"/>
              <a:t>present</a:t>
            </a:r>
            <a:endParaRPr lang="cs-CZ" dirty="0" smtClean="0"/>
          </a:p>
          <a:p>
            <a:r>
              <a:rPr lang="cs-CZ" dirty="0" smtClean="0"/>
              <a:t>40 </a:t>
            </a:r>
            <a:r>
              <a:rPr lang="cs-CZ" dirty="0" err="1" smtClean="0"/>
              <a:t>features</a:t>
            </a:r>
            <a:r>
              <a:rPr lang="cs-CZ" dirty="0" smtClean="0"/>
              <a:t> are </a:t>
            </a:r>
            <a:r>
              <a:rPr lang="cs-CZ" dirty="0" err="1" smtClean="0"/>
              <a:t>present</a:t>
            </a:r>
            <a:endParaRPr lang="cs-CZ" dirty="0" smtClean="0"/>
          </a:p>
          <a:p>
            <a:r>
              <a:rPr lang="cs-CZ" dirty="0" err="1" smtClean="0"/>
              <a:t>It‘s</a:t>
            </a:r>
            <a:r>
              <a:rPr lang="cs-CZ" dirty="0" smtClean="0"/>
              <a:t> a MULTI-CLASS </a:t>
            </a:r>
            <a:r>
              <a:rPr lang="cs-CZ" dirty="0" err="1" smtClean="0"/>
              <a:t>classification</a:t>
            </a:r>
            <a:r>
              <a:rPr lang="cs-CZ" dirty="0" smtClean="0"/>
              <a:t> </a:t>
            </a:r>
            <a:r>
              <a:rPr lang="cs-CZ" dirty="0" err="1" smtClean="0"/>
              <a:t>problem</a:t>
            </a:r>
            <a:r>
              <a:rPr lang="cs-CZ" dirty="0" smtClean="0"/>
              <a:t>.</a:t>
            </a:r>
          </a:p>
          <a:p>
            <a:r>
              <a:rPr lang="cs-CZ" dirty="0" smtClean="0"/>
              <a:t>Most </a:t>
            </a:r>
            <a:r>
              <a:rPr lang="cs-CZ" dirty="0" err="1" smtClean="0"/>
              <a:t>of</a:t>
            </a:r>
            <a:r>
              <a:rPr lang="cs-CZ" dirty="0" smtClean="0"/>
              <a:t>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cs-CZ" dirty="0" err="1" smtClean="0"/>
              <a:t>features</a:t>
            </a:r>
            <a:r>
              <a:rPr lang="cs-CZ" dirty="0" smtClean="0"/>
              <a:t>(29/40) are </a:t>
            </a:r>
            <a:r>
              <a:rPr lang="cs-CZ" dirty="0" err="1" smtClean="0"/>
              <a:t>categorical</a:t>
            </a:r>
            <a:r>
              <a:rPr lang="cs-CZ" dirty="0" smtClean="0"/>
              <a:t> 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16" y="2100845"/>
            <a:ext cx="49784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008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825498"/>
          </a:xfrm>
        </p:spPr>
        <p:txBody>
          <a:bodyPr>
            <a:normAutofit/>
          </a:bodyPr>
          <a:lstStyle/>
          <a:p>
            <a:r>
              <a:rPr lang="en-US" sz="2500" dirty="0" smtClean="0"/>
              <a:t>visualization of few of the categorical  features</a:t>
            </a:r>
            <a:br>
              <a:rPr lang="en-US" sz="2500" dirty="0" smtClean="0"/>
            </a:br>
            <a:r>
              <a:rPr lang="en-US" sz="1700" dirty="0" smtClean="0"/>
              <a:t>Detailed visualization of each features is present in the .</a:t>
            </a:r>
            <a:r>
              <a:rPr lang="en-US" sz="1700" dirty="0" err="1" smtClean="0"/>
              <a:t>ipnyb</a:t>
            </a:r>
            <a:r>
              <a:rPr lang="en-US" sz="1700" dirty="0" smtClean="0"/>
              <a:t> file.</a:t>
            </a: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0191" y="2033933"/>
            <a:ext cx="4554663" cy="2100745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26315" y="4134678"/>
            <a:ext cx="5173875" cy="18884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316" y="2033933"/>
            <a:ext cx="5173875" cy="21007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0190" y="4134678"/>
            <a:ext cx="4554664" cy="188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36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726107"/>
          </a:xfrm>
        </p:spPr>
        <p:txBody>
          <a:bodyPr/>
          <a:lstStyle/>
          <a:p>
            <a:r>
              <a:rPr lang="en-US" dirty="0" smtClean="0"/>
              <a:t>Insights derived from EDA </a:t>
            </a:r>
            <a:r>
              <a:rPr lang="mr-IN" dirty="0" smtClean="0"/>
              <a:t>…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848355"/>
          </a:xfrm>
        </p:spPr>
        <p:txBody>
          <a:bodyPr/>
          <a:lstStyle/>
          <a:p>
            <a:r>
              <a:rPr lang="en-US" b="1" i="1" dirty="0"/>
              <a:t>funders and installers may or may not be same.</a:t>
            </a:r>
          </a:p>
          <a:p>
            <a:r>
              <a:rPr lang="en-US" b="1" i="1" dirty="0"/>
              <a:t>A good number of locations doesn't have </a:t>
            </a:r>
            <a:r>
              <a:rPr lang="en-US" b="1" i="1" dirty="0" err="1"/>
              <a:t>water_points</a:t>
            </a:r>
            <a:endParaRPr lang="en-US" b="1" i="1" dirty="0"/>
          </a:p>
          <a:p>
            <a:r>
              <a:rPr lang="en-US" b="1" i="1" dirty="0"/>
              <a:t>There are 9 basins from where all the waters are supplied.</a:t>
            </a:r>
          </a:p>
          <a:p>
            <a:r>
              <a:rPr lang="en-US" b="1" i="1" dirty="0" err="1"/>
              <a:t>lga</a:t>
            </a:r>
            <a:r>
              <a:rPr lang="en-US" b="1" i="1" dirty="0"/>
              <a:t> and region might be redundant </a:t>
            </a:r>
            <a:r>
              <a:rPr lang="en-US" b="1" i="1" dirty="0" err="1"/>
              <a:t>informations</a:t>
            </a:r>
            <a:r>
              <a:rPr lang="en-US" b="1" i="1" dirty="0"/>
              <a:t> for predictive modelling, for analysis and administrative view of which locations and their corresponding sub-locations has more </a:t>
            </a:r>
            <a:r>
              <a:rPr lang="en-US" b="1" i="1" dirty="0" smtClean="0"/>
              <a:t>issues.</a:t>
            </a:r>
          </a:p>
          <a:p>
            <a:r>
              <a:rPr lang="en-US" b="1" i="1" dirty="0"/>
              <a:t>So "ward" is the sub-category of the "</a:t>
            </a:r>
            <a:r>
              <a:rPr lang="en-US" b="1" i="1" dirty="0" err="1"/>
              <a:t>lga</a:t>
            </a:r>
            <a:r>
              <a:rPr lang="en-US" b="1" i="1" dirty="0"/>
              <a:t>" which is sub-category to "</a:t>
            </a:r>
            <a:r>
              <a:rPr lang="en-US" b="1" i="1" dirty="0" smtClean="0"/>
              <a:t>region”</a:t>
            </a:r>
          </a:p>
          <a:p>
            <a:r>
              <a:rPr lang="en-US" b="1" i="1" dirty="0"/>
              <a:t> A huge number of pumps , nearly a third are without permit.</a:t>
            </a:r>
          </a:p>
          <a:p>
            <a:endParaRPr lang="en-US" b="1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83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726107"/>
          </a:xfrm>
        </p:spPr>
        <p:txBody>
          <a:bodyPr/>
          <a:lstStyle/>
          <a:p>
            <a:r>
              <a:rPr lang="en-US" dirty="0" smtClean="0"/>
              <a:t>Insights derived from EDA </a:t>
            </a:r>
            <a:r>
              <a:rPr lang="mr-IN" dirty="0" smtClean="0"/>
              <a:t>…</a:t>
            </a:r>
            <a:r>
              <a:rPr lang="en-US" dirty="0" smtClean="0"/>
              <a:t>.</a:t>
            </a:r>
            <a:r>
              <a:rPr lang="en-US" sz="2000" dirty="0" smtClean="0"/>
              <a:t>continued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848355"/>
          </a:xfrm>
        </p:spPr>
        <p:txBody>
          <a:bodyPr/>
          <a:lstStyle/>
          <a:p>
            <a:r>
              <a:rPr lang="en-US" b="1" i="1" dirty="0"/>
              <a:t>The highest , about 50 percent of the pumps use gravity as </a:t>
            </a:r>
            <a:r>
              <a:rPr lang="en-US" b="1" i="1" dirty="0" err="1"/>
              <a:t>extraction_type</a:t>
            </a:r>
            <a:r>
              <a:rPr lang="en-US" b="1" i="1" dirty="0"/>
              <a:t>.</a:t>
            </a:r>
          </a:p>
          <a:p>
            <a:r>
              <a:rPr lang="en-US" b="1" i="1" dirty="0"/>
              <a:t>There are huge no-payments , gives the intuitions of what maintenance would have been done</a:t>
            </a:r>
            <a:r>
              <a:rPr lang="en-US" b="1" i="1" dirty="0" smtClean="0"/>
              <a:t>.</a:t>
            </a:r>
          </a:p>
          <a:p>
            <a:r>
              <a:rPr lang="en-US" b="1" i="1" dirty="0"/>
              <a:t>Most of the water are soft .</a:t>
            </a:r>
          </a:p>
          <a:p>
            <a:endParaRPr lang="en-US" b="1" i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8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</a:t>
            </a:r>
            <a:r>
              <a:rPr lang="en-US" dirty="0" err="1" smtClean="0"/>
              <a:t>ModelLing</a:t>
            </a:r>
            <a:r>
              <a:rPr lang="en-US" dirty="0" smtClean="0"/>
              <a:t> 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735" y="2015732"/>
            <a:ext cx="9299179" cy="34506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97565" y="2604052"/>
            <a:ext cx="2027582" cy="6361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 engineering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754242" y="2604051"/>
            <a:ext cx="2027582" cy="6361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059654" y="2604051"/>
            <a:ext cx="2027582" cy="6361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 scaling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391332" y="2604051"/>
            <a:ext cx="2027582" cy="6361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 compression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391332" y="4535288"/>
            <a:ext cx="2027582" cy="6361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Evaluation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012151" y="4535288"/>
            <a:ext cx="2027582" cy="6361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754242" y="4535288"/>
            <a:ext cx="2027582" cy="6361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Hyper-parameter Tuning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5061" y="4559181"/>
            <a:ext cx="2027582" cy="6361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Scoring the model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391332" y="3561827"/>
            <a:ext cx="2027582" cy="63610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Split the data into train/valid/test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 flipV="1">
            <a:off x="397565" y="2175425"/>
            <a:ext cx="9021349" cy="2666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/>
          <p:cNvSpPr/>
          <p:nvPr/>
        </p:nvSpPr>
        <p:spPr>
          <a:xfrm flipH="1">
            <a:off x="9635287" y="2604051"/>
            <a:ext cx="121271" cy="256734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 rot="10800000">
            <a:off x="176280" y="5628323"/>
            <a:ext cx="9347949" cy="219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7412" y="2175425"/>
            <a:ext cx="2100084" cy="3493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16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Tuning results on k-</a:t>
            </a:r>
            <a:r>
              <a:rPr lang="en-US" dirty="0" err="1" smtClean="0"/>
              <a:t>nearesrt</a:t>
            </a:r>
            <a:r>
              <a:rPr lang="en-US" dirty="0" smtClean="0"/>
              <a:t> neighbors and Deep 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KNN was tuned with</a:t>
            </a:r>
          </a:p>
          <a:p>
            <a:r>
              <a:rPr lang="en-US" sz="1800" i="1" dirty="0"/>
              <a:t>parameters = {'</a:t>
            </a:r>
            <a:r>
              <a:rPr lang="en-US" sz="1800" i="1" dirty="0" err="1"/>
              <a:t>n_neighbors</a:t>
            </a:r>
            <a:r>
              <a:rPr lang="en-US" sz="1800" i="1" dirty="0"/>
              <a:t>' :list(range(20,150,10)),</a:t>
            </a:r>
            <a:r>
              <a:rPr lang="en-US" sz="1800" dirty="0"/>
              <a:t> </a:t>
            </a:r>
            <a:r>
              <a:rPr lang="en-US" sz="1800" i="1" dirty="0"/>
              <a:t>'algorithm' : ['auto', '</a:t>
            </a:r>
            <a:r>
              <a:rPr lang="en-US" sz="1800" i="1" dirty="0" err="1"/>
              <a:t>ball_tree</a:t>
            </a:r>
            <a:r>
              <a:rPr lang="en-US" sz="1800" i="1" dirty="0"/>
              <a:t>', '</a:t>
            </a:r>
            <a:r>
              <a:rPr lang="en-US" sz="1800" i="1" dirty="0" err="1"/>
              <a:t>kd_tree</a:t>
            </a:r>
            <a:r>
              <a:rPr lang="en-US" sz="1800" i="1" dirty="0"/>
              <a:t>', 'brute'],</a:t>
            </a:r>
            <a:r>
              <a:rPr lang="en-US" sz="1800" dirty="0"/>
              <a:t> </a:t>
            </a:r>
            <a:r>
              <a:rPr lang="en-US" sz="1800" i="1" dirty="0"/>
              <a:t>'</a:t>
            </a:r>
            <a:r>
              <a:rPr lang="en-US" sz="1800" i="1" dirty="0" err="1"/>
              <a:t>leaf_size</a:t>
            </a:r>
            <a:r>
              <a:rPr lang="en-US" sz="1800" i="1" dirty="0"/>
              <a:t>' : list(range(20,150,10)),</a:t>
            </a:r>
            <a:r>
              <a:rPr lang="en-US" sz="1800" dirty="0"/>
              <a:t> </a:t>
            </a:r>
            <a:r>
              <a:rPr lang="en-US" sz="1800" i="1" dirty="0"/>
              <a:t>'p':[1,2, 3, 4]</a:t>
            </a:r>
            <a:r>
              <a:rPr lang="en-US" sz="1800" dirty="0"/>
              <a:t> </a:t>
            </a:r>
            <a:r>
              <a:rPr lang="en-US" sz="1800" i="1" dirty="0" smtClean="0"/>
              <a:t>}</a:t>
            </a:r>
          </a:p>
          <a:p>
            <a:r>
              <a:rPr lang="en-US" sz="1800" i="1" dirty="0" smtClean="0"/>
              <a:t>Best Accuracy </a:t>
            </a:r>
            <a:r>
              <a:rPr lang="en-US" sz="1800" dirty="0" smtClean="0"/>
              <a:t> achieved was </a:t>
            </a:r>
            <a:r>
              <a:rPr lang="mr-IN" sz="1800" dirty="0" smtClean="0"/>
              <a:t>–</a:t>
            </a:r>
            <a:r>
              <a:rPr lang="en-US" sz="1800" dirty="0" smtClean="0"/>
              <a:t> 77.56%</a:t>
            </a:r>
          </a:p>
          <a:p>
            <a:r>
              <a:rPr lang="en-US" sz="1800" dirty="0" smtClean="0"/>
              <a:t>the best KNN was with 30 neighbors.</a:t>
            </a:r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DNN was tuned with 3 different model architecture</a:t>
            </a:r>
          </a:p>
          <a:p>
            <a:r>
              <a:rPr lang="en-US" sz="1800" dirty="0" smtClean="0"/>
              <a:t>Best score achieved for training set was </a:t>
            </a:r>
            <a:r>
              <a:rPr lang="en-US" sz="1800" b="1" dirty="0" smtClean="0"/>
              <a:t>83.56 %</a:t>
            </a:r>
            <a:r>
              <a:rPr lang="en-US" sz="1800" dirty="0" smtClean="0"/>
              <a:t> and </a:t>
            </a:r>
            <a:r>
              <a:rPr lang="en-US" sz="1800" b="1" dirty="0" smtClean="0"/>
              <a:t>79.2% </a:t>
            </a:r>
            <a:r>
              <a:rPr lang="en-US" sz="1800" dirty="0" smtClean="0"/>
              <a:t>on the testing set. </a:t>
            </a:r>
          </a:p>
          <a:p>
            <a:r>
              <a:rPr lang="en-US" sz="1800" dirty="0" smtClean="0"/>
              <a:t>This also proves the robustness of the model as there is (minimal over-fitting ), since diff between training and testing scores is not huge.</a:t>
            </a:r>
          </a:p>
          <a:p>
            <a:r>
              <a:rPr lang="en-US" sz="1800" dirty="0" smtClean="0"/>
              <a:t>The architecture was chosen with 4 hidden layers and a total </a:t>
            </a:r>
            <a:r>
              <a:rPr lang="fi-FI" sz="1800" dirty="0" smtClean="0"/>
              <a:t>734,979 </a:t>
            </a:r>
            <a:r>
              <a:rPr lang="fi-FI" sz="1800" dirty="0" err="1" smtClean="0"/>
              <a:t>parameters</a:t>
            </a:r>
            <a:r>
              <a:rPr lang="fi-FI" sz="1800" dirty="0" smtClean="0"/>
              <a:t> 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5701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147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54</TotalTime>
  <Words>339</Words>
  <Application>Microsoft Macintosh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Al Nile</vt:lpstr>
      <vt:lpstr>Gill Sans MT</vt:lpstr>
      <vt:lpstr>Mangal</vt:lpstr>
      <vt:lpstr>Arial</vt:lpstr>
      <vt:lpstr>Gallery</vt:lpstr>
      <vt:lpstr>Pump it Up: Data Mining the Water Table</vt:lpstr>
      <vt:lpstr>Data Attributes</vt:lpstr>
      <vt:lpstr>visualization of few of the categorical  features Detailed visualization of each features is present in the .ipnyb file.</vt:lpstr>
      <vt:lpstr>Insights derived from EDA ….</vt:lpstr>
      <vt:lpstr>Insights derived from EDA ….continued</vt:lpstr>
      <vt:lpstr>complete ModelLing flow</vt:lpstr>
      <vt:lpstr>Tuning results on k-nearesrt neighbors and Deep Neural Network</vt:lpstr>
      <vt:lpstr>    Thank you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19</cp:revision>
  <dcterms:created xsi:type="dcterms:W3CDTF">2019-07-07T10:22:15Z</dcterms:created>
  <dcterms:modified xsi:type="dcterms:W3CDTF">2019-07-07T11:16:57Z</dcterms:modified>
</cp:coreProperties>
</file>

<file path=docProps/thumbnail.jpeg>
</file>